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82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15"/>
    <p:restoredTop sz="94673"/>
  </p:normalViewPr>
  <p:slideViewPr>
    <p:cSldViewPr snapToGrid="0" snapToObjects="1">
      <p:cViewPr>
        <p:scale>
          <a:sx n="48" d="100"/>
          <a:sy n="48" d="100"/>
        </p:scale>
        <p:origin x="-47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B923C-669C-6F49-BAE3-CA4AAD400C8A}" type="datetimeFigureOut">
              <a:rPr lang="en-US" smtClean="0"/>
              <a:t>7/30/18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ACB51-86DC-EB4E-94D8-9E3CFDDF7C5B}" type="slidenum">
              <a:rPr lang="en-US" smtClean="0"/>
              <a:t>‹#›</a:t>
            </a:fld>
            <a:endParaRPr lang="en-US"/>
          </a:p>
        </p:txBody>
      </p:sp>
    </p:spTree>
    <p:extLst>
      <p:ext uri="{BB962C8B-B14F-4D97-AF65-F5344CB8AC3E}">
        <p14:creationId xmlns:p14="http://schemas.microsoft.com/office/powerpoint/2010/main" val="3033025382"/>
      </p:ext>
    </p:extLst>
  </p:cSld>
  <p:clrMap bg1="lt1" tx1="dk1" bg2="lt2" tx2="dk2" accent1="accent1" accent2="accent2" accent3="accent3" accent4="accent4" accent5="accent5" accent6="accent6" hlink="hlink" folHlink="folHlink"/>
  <p:notesStyle>
    <a:lvl1pPr marL="0" algn="l" defTabSz="4389120" rtl="0" eaLnBrk="1" latinLnBrk="0" hangingPunct="1">
      <a:defRPr sz="5760" kern="1200">
        <a:solidFill>
          <a:schemeClr val="tx1"/>
        </a:solidFill>
        <a:latin typeface="+mn-lt"/>
        <a:ea typeface="+mn-ea"/>
        <a:cs typeface="+mn-cs"/>
      </a:defRPr>
    </a:lvl1pPr>
    <a:lvl2pPr marL="2194560" algn="l" defTabSz="4389120" rtl="0" eaLnBrk="1" latinLnBrk="0" hangingPunct="1">
      <a:defRPr sz="5760" kern="1200">
        <a:solidFill>
          <a:schemeClr val="tx1"/>
        </a:solidFill>
        <a:latin typeface="+mn-lt"/>
        <a:ea typeface="+mn-ea"/>
        <a:cs typeface="+mn-cs"/>
      </a:defRPr>
    </a:lvl2pPr>
    <a:lvl3pPr marL="4389120" algn="l" defTabSz="4389120" rtl="0" eaLnBrk="1" latinLnBrk="0" hangingPunct="1">
      <a:defRPr sz="5760" kern="1200">
        <a:solidFill>
          <a:schemeClr val="tx1"/>
        </a:solidFill>
        <a:latin typeface="+mn-lt"/>
        <a:ea typeface="+mn-ea"/>
        <a:cs typeface="+mn-cs"/>
      </a:defRPr>
    </a:lvl3pPr>
    <a:lvl4pPr marL="6583680" algn="l" defTabSz="4389120" rtl="0" eaLnBrk="1" latinLnBrk="0" hangingPunct="1">
      <a:defRPr sz="5760" kern="1200">
        <a:solidFill>
          <a:schemeClr val="tx1"/>
        </a:solidFill>
        <a:latin typeface="+mn-lt"/>
        <a:ea typeface="+mn-ea"/>
        <a:cs typeface="+mn-cs"/>
      </a:defRPr>
    </a:lvl4pPr>
    <a:lvl5pPr marL="8778240" algn="l" defTabSz="4389120" rtl="0" eaLnBrk="1" latinLnBrk="0" hangingPunct="1">
      <a:defRPr sz="5760" kern="1200">
        <a:solidFill>
          <a:schemeClr val="tx1"/>
        </a:solidFill>
        <a:latin typeface="+mn-lt"/>
        <a:ea typeface="+mn-ea"/>
        <a:cs typeface="+mn-cs"/>
      </a:defRPr>
    </a:lvl5pPr>
    <a:lvl6pPr marL="10972800" algn="l" defTabSz="4389120" rtl="0" eaLnBrk="1" latinLnBrk="0" hangingPunct="1">
      <a:defRPr sz="5760" kern="1200">
        <a:solidFill>
          <a:schemeClr val="tx1"/>
        </a:solidFill>
        <a:latin typeface="+mn-lt"/>
        <a:ea typeface="+mn-ea"/>
        <a:cs typeface="+mn-cs"/>
      </a:defRPr>
    </a:lvl6pPr>
    <a:lvl7pPr marL="13167360" algn="l" defTabSz="4389120" rtl="0" eaLnBrk="1" latinLnBrk="0" hangingPunct="1">
      <a:defRPr sz="5760" kern="1200">
        <a:solidFill>
          <a:schemeClr val="tx1"/>
        </a:solidFill>
        <a:latin typeface="+mn-lt"/>
        <a:ea typeface="+mn-ea"/>
        <a:cs typeface="+mn-cs"/>
      </a:defRPr>
    </a:lvl7pPr>
    <a:lvl8pPr marL="15361920" algn="l" defTabSz="4389120" rtl="0" eaLnBrk="1" latinLnBrk="0" hangingPunct="1">
      <a:defRPr sz="5760" kern="1200">
        <a:solidFill>
          <a:schemeClr val="tx1"/>
        </a:solidFill>
        <a:latin typeface="+mn-lt"/>
        <a:ea typeface="+mn-ea"/>
        <a:cs typeface="+mn-cs"/>
      </a:defRPr>
    </a:lvl8pPr>
    <a:lvl9pPr marL="17556480" algn="l" defTabSz="4389120" rtl="0" eaLnBrk="1" latinLnBrk="0" hangingPunct="1">
      <a:defRPr sz="5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 Sizes: 84, 56, 42, 32</a:t>
            </a:r>
          </a:p>
        </p:txBody>
      </p:sp>
      <p:sp>
        <p:nvSpPr>
          <p:cNvPr id="4" name="Slide Number Placeholder 3"/>
          <p:cNvSpPr>
            <a:spLocks noGrp="1"/>
          </p:cNvSpPr>
          <p:nvPr>
            <p:ph type="sldNum" sz="quarter" idx="10"/>
          </p:nvPr>
        </p:nvSpPr>
        <p:spPr/>
        <p:txBody>
          <a:bodyPr/>
          <a:lstStyle/>
          <a:p>
            <a:fld id="{5DEACB51-86DC-EB4E-94D8-9E3CFDDF7C5B}" type="slidenum">
              <a:rPr lang="en-US" smtClean="0"/>
              <a:t>1</a:t>
            </a:fld>
            <a:endParaRPr lang="en-US"/>
          </a:p>
        </p:txBody>
      </p:sp>
    </p:spTree>
    <p:extLst>
      <p:ext uri="{BB962C8B-B14F-4D97-AF65-F5344CB8AC3E}">
        <p14:creationId xmlns:p14="http://schemas.microsoft.com/office/powerpoint/2010/main" val="349871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3EC9A8-E51B-0E4C-B373-3D14BF783C8B}"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204631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3EC9A8-E51B-0E4C-B373-3D14BF783C8B}"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145910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3EC9A8-E51B-0E4C-B373-3D14BF783C8B}"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2009301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3EC9A8-E51B-0E4C-B373-3D14BF783C8B}"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106894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C3EC9A8-E51B-0E4C-B373-3D14BF783C8B}"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3134088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3EC9A8-E51B-0E4C-B373-3D14BF783C8B}"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1452201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3EC9A8-E51B-0E4C-B373-3D14BF783C8B}" type="datetimeFigureOut">
              <a:rPr lang="en-US" smtClean="0"/>
              <a:t>7/30/18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53122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3EC9A8-E51B-0E4C-B373-3D14BF783C8B}" type="datetimeFigureOut">
              <a:rPr lang="en-US" smtClean="0"/>
              <a:t>7/30/18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21573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3EC9A8-E51B-0E4C-B373-3D14BF783C8B}" type="datetimeFigureOut">
              <a:rPr lang="en-US" smtClean="0"/>
              <a:t>7/30/18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74945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9C3EC9A8-E51B-0E4C-B373-3D14BF783C8B}"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1129511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9C3EC9A8-E51B-0E4C-B373-3D14BF783C8B}"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69F29-0D01-F144-8C04-E22C53F889A4}" type="slidenum">
              <a:rPr lang="en-US" smtClean="0"/>
              <a:t>‹#›</a:t>
            </a:fld>
            <a:endParaRPr lang="en-US"/>
          </a:p>
        </p:txBody>
      </p:sp>
    </p:spTree>
    <p:extLst>
      <p:ext uri="{BB962C8B-B14F-4D97-AF65-F5344CB8AC3E}">
        <p14:creationId xmlns:p14="http://schemas.microsoft.com/office/powerpoint/2010/main" val="331138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C3EC9A8-E51B-0E4C-B373-3D14BF783C8B}" type="datetimeFigureOut">
              <a:rPr lang="en-US" smtClean="0"/>
              <a:t>7/30/18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2AC69F29-0D01-F144-8C04-E22C53F889A4}" type="slidenum">
              <a:rPr lang="en-US" smtClean="0"/>
              <a:t>‹#›</a:t>
            </a:fld>
            <a:endParaRPr lang="en-US"/>
          </a:p>
        </p:txBody>
      </p:sp>
    </p:spTree>
    <p:extLst>
      <p:ext uri="{BB962C8B-B14F-4D97-AF65-F5344CB8AC3E}">
        <p14:creationId xmlns:p14="http://schemas.microsoft.com/office/powerpoint/2010/main" val="41039559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0">
              <a:schemeClr val="accent2"/>
            </a:gs>
            <a:gs pos="88000">
              <a:schemeClr val="accent2"/>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DE09FB4-D73F-9F46-9F84-CA41970844DF}"/>
              </a:ext>
            </a:extLst>
          </p:cNvPr>
          <p:cNvSpPr/>
          <p:nvPr/>
        </p:nvSpPr>
        <p:spPr>
          <a:xfrm>
            <a:off x="11320270" y="13497791"/>
            <a:ext cx="32003993" cy="11971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3200" dirty="0">
              <a:solidFill>
                <a:schemeClr val="tx1"/>
              </a:solidFill>
              <a:latin typeface="Times" pitchFamily="2" charset="0"/>
            </a:endParaRPr>
          </a:p>
        </p:txBody>
      </p:sp>
      <p:sp>
        <p:nvSpPr>
          <p:cNvPr id="55" name="Rectangle 54">
            <a:extLst>
              <a:ext uri="{FF2B5EF4-FFF2-40B4-BE49-F238E27FC236}">
                <a16:creationId xmlns:a16="http://schemas.microsoft.com/office/drawing/2014/main" id="{ACA31C42-B55E-E246-BFC6-52838B214D27}"/>
              </a:ext>
            </a:extLst>
          </p:cNvPr>
          <p:cNvSpPr/>
          <p:nvPr/>
        </p:nvSpPr>
        <p:spPr>
          <a:xfrm flipH="1" flipV="1">
            <a:off x="11779624" y="19536343"/>
            <a:ext cx="15316200" cy="5589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B23B49-D483-5641-A5F6-E0C1DA34A98B}"/>
              </a:ext>
            </a:extLst>
          </p:cNvPr>
          <p:cNvSpPr/>
          <p:nvPr/>
        </p:nvSpPr>
        <p:spPr>
          <a:xfrm flipH="1" flipV="1">
            <a:off x="27551943" y="13952175"/>
            <a:ext cx="15316200" cy="5129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7A04963-642F-F741-87F1-DC59358A5CC3}"/>
              </a:ext>
            </a:extLst>
          </p:cNvPr>
          <p:cNvSpPr/>
          <p:nvPr/>
        </p:nvSpPr>
        <p:spPr>
          <a:xfrm flipH="1" flipV="1">
            <a:off x="27551943" y="19536343"/>
            <a:ext cx="15316200" cy="5589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183C5B4-2CBB-524C-887A-7197DF6A9DE3}"/>
              </a:ext>
            </a:extLst>
          </p:cNvPr>
          <p:cNvSpPr/>
          <p:nvPr/>
        </p:nvSpPr>
        <p:spPr>
          <a:xfrm flipH="1" flipV="1">
            <a:off x="11779624" y="13952175"/>
            <a:ext cx="15316200" cy="5129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7F24D96-5CE6-6945-8AE0-118ABDB3C4AA}"/>
              </a:ext>
            </a:extLst>
          </p:cNvPr>
          <p:cNvSpPr/>
          <p:nvPr/>
        </p:nvSpPr>
        <p:spPr>
          <a:xfrm>
            <a:off x="9078686" y="457200"/>
            <a:ext cx="25733828" cy="3657600"/>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400" dirty="0">
                <a:solidFill>
                  <a:schemeClr val="tx1"/>
                </a:solidFill>
                <a:latin typeface="Times" pitchFamily="2" charset="0"/>
              </a:rPr>
              <a:t>A Search for Tidal Tails in Carina</a:t>
            </a:r>
          </a:p>
          <a:p>
            <a:pPr algn="ctr"/>
            <a:r>
              <a:rPr lang="en-US" sz="5600" dirty="0">
                <a:solidFill>
                  <a:schemeClr val="tx1"/>
                </a:solidFill>
                <a:latin typeface="Times" pitchFamily="2" charset="0"/>
              </a:rPr>
              <a:t>Sean MacBride</a:t>
            </a:r>
            <a:r>
              <a:rPr lang="en-US" sz="5600" baseline="30000" dirty="0">
                <a:solidFill>
                  <a:schemeClr val="tx1"/>
                </a:solidFill>
                <a:latin typeface="Times" pitchFamily="2" charset="0"/>
              </a:rPr>
              <a:t>1</a:t>
            </a:r>
            <a:r>
              <a:rPr lang="en-US" sz="5600" dirty="0">
                <a:solidFill>
                  <a:schemeClr val="tx1"/>
                </a:solidFill>
                <a:latin typeface="Times" pitchFamily="2" charset="0"/>
              </a:rPr>
              <a:t>, Carlton Pryor</a:t>
            </a:r>
            <a:r>
              <a:rPr lang="en-US" sz="5600" baseline="30000" dirty="0">
                <a:solidFill>
                  <a:schemeClr val="tx1"/>
                </a:solidFill>
                <a:latin typeface="Times" pitchFamily="2" charset="0"/>
              </a:rPr>
              <a:t>2</a:t>
            </a:r>
            <a:endParaRPr lang="en-US" sz="5600" dirty="0">
              <a:solidFill>
                <a:schemeClr val="tx1"/>
              </a:solidFill>
              <a:latin typeface="Times" pitchFamily="2" charset="0"/>
            </a:endParaRPr>
          </a:p>
          <a:p>
            <a:pPr algn="ctr"/>
            <a:r>
              <a:rPr lang="en-US" sz="4200" baseline="30000" dirty="0">
                <a:solidFill>
                  <a:schemeClr val="tx1"/>
                </a:solidFill>
                <a:latin typeface="Times" pitchFamily="2" charset="0"/>
              </a:rPr>
              <a:t>1 </a:t>
            </a:r>
            <a:r>
              <a:rPr lang="en-US" sz="4200" dirty="0">
                <a:solidFill>
                  <a:schemeClr val="tx1"/>
                </a:solidFill>
                <a:latin typeface="Times" pitchFamily="2" charset="0"/>
              </a:rPr>
              <a:t>Wheaton College Massachusetts, </a:t>
            </a:r>
            <a:r>
              <a:rPr lang="en-US" sz="4200" baseline="30000" dirty="0">
                <a:solidFill>
                  <a:schemeClr val="tx1"/>
                </a:solidFill>
                <a:latin typeface="Times" pitchFamily="2" charset="0"/>
              </a:rPr>
              <a:t>2 </a:t>
            </a:r>
            <a:r>
              <a:rPr lang="en-US" sz="4200" dirty="0">
                <a:solidFill>
                  <a:schemeClr val="tx1"/>
                </a:solidFill>
                <a:latin typeface="Times" pitchFamily="2" charset="0"/>
              </a:rPr>
              <a:t>Rutgers University</a:t>
            </a:r>
          </a:p>
        </p:txBody>
      </p:sp>
      <p:sp>
        <p:nvSpPr>
          <p:cNvPr id="8" name="Rectangle 7">
            <a:extLst>
              <a:ext uri="{FF2B5EF4-FFF2-40B4-BE49-F238E27FC236}">
                <a16:creationId xmlns:a16="http://schemas.microsoft.com/office/drawing/2014/main" id="{D3E09F5F-08CA-494D-8082-2FE60E2BA19D}"/>
              </a:ext>
            </a:extLst>
          </p:cNvPr>
          <p:cNvSpPr/>
          <p:nvPr/>
        </p:nvSpPr>
        <p:spPr>
          <a:xfrm>
            <a:off x="457200" y="16730133"/>
            <a:ext cx="10515600"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Background</a:t>
            </a:r>
          </a:p>
        </p:txBody>
      </p:sp>
      <p:sp>
        <p:nvSpPr>
          <p:cNvPr id="9" name="Rectangle 8">
            <a:extLst>
              <a:ext uri="{FF2B5EF4-FFF2-40B4-BE49-F238E27FC236}">
                <a16:creationId xmlns:a16="http://schemas.microsoft.com/office/drawing/2014/main" id="{0A7E55DD-0422-6B49-A756-94FC3FFD8379}"/>
              </a:ext>
            </a:extLst>
          </p:cNvPr>
          <p:cNvSpPr/>
          <p:nvPr/>
        </p:nvSpPr>
        <p:spPr>
          <a:xfrm>
            <a:off x="457200" y="4571461"/>
            <a:ext cx="10515600"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Abstract</a:t>
            </a:r>
          </a:p>
        </p:txBody>
      </p:sp>
      <p:sp>
        <p:nvSpPr>
          <p:cNvPr id="10" name="Rectangle 9">
            <a:extLst>
              <a:ext uri="{FF2B5EF4-FFF2-40B4-BE49-F238E27FC236}">
                <a16:creationId xmlns:a16="http://schemas.microsoft.com/office/drawing/2014/main" id="{854E1C58-06E1-9249-88CD-0B598DF0C15E}"/>
              </a:ext>
            </a:extLst>
          </p:cNvPr>
          <p:cNvSpPr/>
          <p:nvPr/>
        </p:nvSpPr>
        <p:spPr>
          <a:xfrm>
            <a:off x="11320272" y="26042475"/>
            <a:ext cx="21031200"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Conclusions</a:t>
            </a:r>
          </a:p>
        </p:txBody>
      </p:sp>
      <p:sp>
        <p:nvSpPr>
          <p:cNvPr id="12" name="Rectangle 11">
            <a:extLst>
              <a:ext uri="{FF2B5EF4-FFF2-40B4-BE49-F238E27FC236}">
                <a16:creationId xmlns:a16="http://schemas.microsoft.com/office/drawing/2014/main" id="{C1E01A93-EC99-3441-A6CF-68A67281D3B2}"/>
              </a:ext>
            </a:extLst>
          </p:cNvPr>
          <p:cNvSpPr/>
          <p:nvPr/>
        </p:nvSpPr>
        <p:spPr>
          <a:xfrm>
            <a:off x="457200" y="17644534"/>
            <a:ext cx="10515600" cy="14810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Gaia is a European Space Agency satellite that was launched in 2013 on a ten-year mission to measure unprecedentedly accurate data for over a billion stars across the entire sky. The most recent (second) major data release, DR-2, makes available photometry, positions, parallax, and proper motion for 1.3 billion stars (Gaia Collaboration, 2018b). The proper motion and photometric data were the most important in our search for tidal tails in Carina, as it allowed us to limit our sample to likely member stars.</a:t>
            </a:r>
          </a:p>
          <a:p>
            <a:r>
              <a:rPr lang="en-US" sz="3200" dirty="0">
                <a:solidFill>
                  <a:schemeClr val="tx1"/>
                </a:solidFill>
                <a:latin typeface="Times" pitchFamily="2" charset="0"/>
              </a:rPr>
              <a:t>Carina is a dwarf satellite galaxy. Satellite galaxies are remnants of the formation of the Milky Way orbiting in the Galactic halo. Carina lies at low galactic latitude (-22.2°, McConnachie 2012), so samples in its direction are contaminated with field stars. To combat this, we select likely member stars using photometry, proper motion, and parallax. </a:t>
            </a:r>
          </a:p>
          <a:p>
            <a:r>
              <a:rPr lang="en-US" sz="3200" dirty="0">
                <a:solidFill>
                  <a:schemeClr val="tx1"/>
                </a:solidFill>
                <a:latin typeface="Times" pitchFamily="2" charset="0"/>
              </a:rPr>
              <a:t>Analysis of deep photometry has shown that Carina has both old and intermediate-age stellar populations (</a:t>
            </a:r>
            <a:r>
              <a:rPr lang="en-US" sz="3200" dirty="0" err="1">
                <a:solidFill>
                  <a:schemeClr val="tx1"/>
                </a:solidFill>
                <a:latin typeface="Times" pitchFamily="2" charset="0"/>
              </a:rPr>
              <a:t>Mould</a:t>
            </a:r>
            <a:r>
              <a:rPr lang="en-US" sz="3200" dirty="0">
                <a:solidFill>
                  <a:schemeClr val="tx1"/>
                </a:solidFill>
                <a:latin typeface="Times" pitchFamily="2" charset="0"/>
              </a:rPr>
              <a:t> &amp; Aaronson 1983; Santana et al. 2016). This extended star formation history indicates that Carina was once more massive than at present. One possible explanation for this is that a large number of Carina stars were tidally stripped from the galaxy by an interaction with another massive object (Santana et al. 2016). We are looking for large- and small-scale structures around Carina that would indicate that it has suffered such a tidal interaction.</a:t>
            </a:r>
          </a:p>
        </p:txBody>
      </p:sp>
      <p:sp>
        <p:nvSpPr>
          <p:cNvPr id="13" name="Rectangle 12">
            <a:extLst>
              <a:ext uri="{FF2B5EF4-FFF2-40B4-BE49-F238E27FC236}">
                <a16:creationId xmlns:a16="http://schemas.microsoft.com/office/drawing/2014/main" id="{52B1BBCC-FA4A-7E43-9CA5-08908417838C}"/>
              </a:ext>
            </a:extLst>
          </p:cNvPr>
          <p:cNvSpPr/>
          <p:nvPr/>
        </p:nvSpPr>
        <p:spPr>
          <a:xfrm>
            <a:off x="457200" y="5485860"/>
            <a:ext cx="10515600" cy="10779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We searched for evidence of tidal stripping in the spatial structure of the dwarf satellite galaxy Carina using data from the European Space Agency satellite Gaia. The satellites of our Milky Way Galaxy are remnants of and clues to its birth. Carina is intriguing because it has a more extended star formation history than other dwarf satellite galaxies of similar mass. In larger satellite galaxies the gas is retained longer, and this allows star formation to continue. The star formation history of Carina suggests that it was once more massive, and has been truncated by the gravitational forces of the Milky Way or some other satellite. Gaia surveyed the entire sky to  provide precise photometry, proper motions, parallaxes, and positions for over one billion stars. The proper motion and parallax data are especially intriguing, as measurements of such precision were not previously available for most of the stars. We selected potential members of Carina based on proper motion and position in the color-magnitude diagram over an area of the sky ~6.5 degrees across, and used these stars to search for low-surface-density indications of tidal interaction, such as non-axisymmetric distortions of the outer regions of Carina or extended tails along the direction of orbital motion that would indicate tidally-removed stars.</a:t>
            </a:r>
          </a:p>
        </p:txBody>
      </p:sp>
      <p:sp>
        <p:nvSpPr>
          <p:cNvPr id="15" name="Rectangle 14">
            <a:extLst>
              <a:ext uri="{FF2B5EF4-FFF2-40B4-BE49-F238E27FC236}">
                <a16:creationId xmlns:a16="http://schemas.microsoft.com/office/drawing/2014/main" id="{A9B00720-5DAC-5146-BD8D-EB4CD717994D}"/>
              </a:ext>
            </a:extLst>
          </p:cNvPr>
          <p:cNvSpPr/>
          <p:nvPr/>
        </p:nvSpPr>
        <p:spPr>
          <a:xfrm>
            <a:off x="11320272" y="26956873"/>
            <a:ext cx="21031200" cy="5498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A restriction to brighter stars gives a better rejection of non-member stars but contains only a small fraction of all of the stars in the galaxy. This is evident in figures 6 and 7. Due to the large survey radius, figures 8-13 use the location of stars in a tangent plane projection. This projection avoids the distortions inherent with spherical coordinates. The direction of the orbital motion of Carina on the sky is 27.0° ± 2.3° north of east. The location of stars within 3.33° of the center, shown in figure 8, shows no obvious tidal tails with this, or any other, orientation. This absence is confirmed by figure 12, which shows a </a:t>
            </a:r>
            <a:r>
              <a:rPr lang="en-US" sz="3200" dirty="0" err="1">
                <a:solidFill>
                  <a:schemeClr val="tx1"/>
                </a:solidFill>
                <a:latin typeface="Times" pitchFamily="2" charset="0"/>
              </a:rPr>
              <a:t>hexbin</a:t>
            </a:r>
            <a:r>
              <a:rPr lang="en-US" sz="3200" dirty="0">
                <a:solidFill>
                  <a:schemeClr val="tx1"/>
                </a:solidFill>
                <a:latin typeface="Times" pitchFamily="2" charset="0"/>
              </a:rPr>
              <a:t> image of the surface density with the contrast-enhanced around the background value. Figure 13, which is a similar image of the surface density of the central 1° x 1°, shows densities are higher about 0.5° to the southwest of Carina than 0.5° to the northeast.</a:t>
            </a:r>
          </a:p>
          <a:p>
            <a:r>
              <a:rPr lang="en-US" sz="3200" dirty="0">
                <a:solidFill>
                  <a:schemeClr val="tx1"/>
                </a:solidFill>
                <a:latin typeface="Times" pitchFamily="2" charset="0"/>
              </a:rPr>
              <a:t>Future work with Carina would include a closer investigation of the small-scale (0.5°) structure, including whether it can be explained as a tidal feature of Carina. Future Gaia data releases will include more data, and as a result be much more accurate. This will allow for better rejection of non-members and so allow a search for fainter structures at larger radii.</a:t>
            </a:r>
          </a:p>
        </p:txBody>
      </p:sp>
      <p:pic>
        <p:nvPicPr>
          <p:cNvPr id="19" name="Picture 18">
            <a:extLst>
              <a:ext uri="{FF2B5EF4-FFF2-40B4-BE49-F238E27FC236}">
                <a16:creationId xmlns:a16="http://schemas.microsoft.com/office/drawing/2014/main" id="{891CB9EA-C697-F441-8088-354CEAE15278}"/>
              </a:ext>
            </a:extLst>
          </p:cNvPr>
          <p:cNvPicPr>
            <a:picLocks noChangeAspect="1"/>
          </p:cNvPicPr>
          <p:nvPr/>
        </p:nvPicPr>
        <p:blipFill>
          <a:blip r:embed="rId3"/>
          <a:stretch>
            <a:fillRect/>
          </a:stretch>
        </p:blipFill>
        <p:spPr>
          <a:xfrm>
            <a:off x="457200" y="509536"/>
            <a:ext cx="3657600" cy="3657600"/>
          </a:xfrm>
          <a:prstGeom prst="rect">
            <a:avLst/>
          </a:prstGeom>
        </p:spPr>
      </p:pic>
      <p:sp>
        <p:nvSpPr>
          <p:cNvPr id="20" name="Rectangle 19">
            <a:extLst>
              <a:ext uri="{FF2B5EF4-FFF2-40B4-BE49-F238E27FC236}">
                <a16:creationId xmlns:a16="http://schemas.microsoft.com/office/drawing/2014/main" id="{03336192-E910-834D-9B80-A9FBFBCA11A9}"/>
              </a:ext>
            </a:extLst>
          </p:cNvPr>
          <p:cNvSpPr/>
          <p:nvPr/>
        </p:nvSpPr>
        <p:spPr>
          <a:xfrm>
            <a:off x="11320273" y="4572000"/>
            <a:ext cx="32004000"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Methods</a:t>
            </a:r>
          </a:p>
        </p:txBody>
      </p:sp>
      <p:sp>
        <p:nvSpPr>
          <p:cNvPr id="21" name="Rectangle 20">
            <a:extLst>
              <a:ext uri="{FF2B5EF4-FFF2-40B4-BE49-F238E27FC236}">
                <a16:creationId xmlns:a16="http://schemas.microsoft.com/office/drawing/2014/main" id="{D084A2CE-C7EA-BE43-94CD-A467257E737F}"/>
              </a:ext>
            </a:extLst>
          </p:cNvPr>
          <p:cNvSpPr/>
          <p:nvPr/>
        </p:nvSpPr>
        <p:spPr>
          <a:xfrm>
            <a:off x="11320272" y="5486399"/>
            <a:ext cx="8001000" cy="66426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Stars in our sample were selected using position, photometric location, and proper motion. 1) A sample containing the central parts of the galaxy determined the bounds in the color-magnitude diagram (CMD).</a:t>
            </a:r>
          </a:p>
        </p:txBody>
      </p:sp>
      <p:pic>
        <p:nvPicPr>
          <p:cNvPr id="23" name="Picture 22">
            <a:extLst>
              <a:ext uri="{FF2B5EF4-FFF2-40B4-BE49-F238E27FC236}">
                <a16:creationId xmlns:a16="http://schemas.microsoft.com/office/drawing/2014/main" id="{B7451497-77E2-184E-BB6C-1C41F6C5F54C}"/>
              </a:ext>
            </a:extLst>
          </p:cNvPr>
          <p:cNvPicPr>
            <a:picLocks noChangeAspect="1"/>
          </p:cNvPicPr>
          <p:nvPr/>
        </p:nvPicPr>
        <p:blipFill>
          <a:blip r:embed="rId4"/>
          <a:stretch>
            <a:fillRect/>
          </a:stretch>
        </p:blipFill>
        <p:spPr>
          <a:xfrm>
            <a:off x="4767943" y="457199"/>
            <a:ext cx="3657600" cy="3657600"/>
          </a:xfrm>
          <a:prstGeom prst="rect">
            <a:avLst/>
          </a:prstGeom>
        </p:spPr>
      </p:pic>
      <p:pic>
        <p:nvPicPr>
          <p:cNvPr id="3" name="Picture 2">
            <a:extLst>
              <a:ext uri="{FF2B5EF4-FFF2-40B4-BE49-F238E27FC236}">
                <a16:creationId xmlns:a16="http://schemas.microsoft.com/office/drawing/2014/main" id="{730ED3BA-DE97-534E-8435-C5890C6550EA}"/>
              </a:ext>
            </a:extLst>
          </p:cNvPr>
          <p:cNvPicPr>
            <a:picLocks noChangeAspect="1"/>
          </p:cNvPicPr>
          <p:nvPr/>
        </p:nvPicPr>
        <p:blipFill>
          <a:blip r:embed="rId5"/>
          <a:stretch>
            <a:fillRect/>
          </a:stretch>
        </p:blipFill>
        <p:spPr>
          <a:xfrm>
            <a:off x="35465657" y="509536"/>
            <a:ext cx="3657600" cy="3657600"/>
          </a:xfrm>
          <a:prstGeom prst="rect">
            <a:avLst/>
          </a:prstGeom>
        </p:spPr>
      </p:pic>
      <p:sp>
        <p:nvSpPr>
          <p:cNvPr id="18" name="Rectangle 17">
            <a:extLst>
              <a:ext uri="{FF2B5EF4-FFF2-40B4-BE49-F238E27FC236}">
                <a16:creationId xmlns:a16="http://schemas.microsoft.com/office/drawing/2014/main" id="{50AF9C37-9902-974B-BBE6-0DA5E274D0D3}"/>
              </a:ext>
            </a:extLst>
          </p:cNvPr>
          <p:cNvSpPr/>
          <p:nvPr/>
        </p:nvSpPr>
        <p:spPr>
          <a:xfrm>
            <a:off x="11320271" y="12583391"/>
            <a:ext cx="32003993"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Results</a:t>
            </a:r>
          </a:p>
        </p:txBody>
      </p:sp>
      <p:sp>
        <p:nvSpPr>
          <p:cNvPr id="25" name="Rectangle 24">
            <a:extLst>
              <a:ext uri="{FF2B5EF4-FFF2-40B4-BE49-F238E27FC236}">
                <a16:creationId xmlns:a16="http://schemas.microsoft.com/office/drawing/2014/main" id="{431651C3-BFC2-F047-8E31-BB8A67BBC517}"/>
              </a:ext>
            </a:extLst>
          </p:cNvPr>
          <p:cNvSpPr/>
          <p:nvPr/>
        </p:nvSpPr>
        <p:spPr>
          <a:xfrm>
            <a:off x="32808663" y="26040544"/>
            <a:ext cx="10515600"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1"/>
                </a:solidFill>
                <a:latin typeface="Times" pitchFamily="2" charset="0"/>
              </a:rPr>
              <a:t>References</a:t>
            </a:r>
          </a:p>
        </p:txBody>
      </p:sp>
      <p:sp>
        <p:nvSpPr>
          <p:cNvPr id="26" name="Rectangle 25">
            <a:extLst>
              <a:ext uri="{FF2B5EF4-FFF2-40B4-BE49-F238E27FC236}">
                <a16:creationId xmlns:a16="http://schemas.microsoft.com/office/drawing/2014/main" id="{2D1AD9BB-2F1D-9E40-B335-1598983416ED}"/>
              </a:ext>
            </a:extLst>
          </p:cNvPr>
          <p:cNvSpPr/>
          <p:nvPr/>
        </p:nvSpPr>
        <p:spPr>
          <a:xfrm>
            <a:off x="32808663" y="26954943"/>
            <a:ext cx="10515600" cy="5503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System Font Regular"/>
              <a:buChar char="-"/>
            </a:pPr>
            <a:r>
              <a:rPr lang="en-US" sz="3200" dirty="0">
                <a:solidFill>
                  <a:schemeClr val="tx1"/>
                </a:solidFill>
                <a:latin typeface="Times" pitchFamily="2" charset="0"/>
              </a:rPr>
              <a:t>Gaia Collaboration, Brown, A.G.A., </a:t>
            </a:r>
            <a:r>
              <a:rPr lang="en-US" sz="3200" dirty="0" err="1">
                <a:solidFill>
                  <a:schemeClr val="tx1"/>
                </a:solidFill>
                <a:latin typeface="Times" pitchFamily="2" charset="0"/>
              </a:rPr>
              <a:t>Vallenari</a:t>
            </a:r>
            <a:r>
              <a:rPr lang="en-US" sz="3200" dirty="0">
                <a:solidFill>
                  <a:schemeClr val="tx1"/>
                </a:solidFill>
                <a:latin typeface="Times" pitchFamily="2" charset="0"/>
              </a:rPr>
              <a:t>, A., et al. 2018a, A&amp;A, in press (arXiv:1804.09365)</a:t>
            </a:r>
          </a:p>
          <a:p>
            <a:pPr marL="457200" indent="-457200">
              <a:buFont typeface="System Font Regular"/>
              <a:buChar char="-"/>
            </a:pPr>
            <a:r>
              <a:rPr lang="en-US" sz="3200" dirty="0">
                <a:solidFill>
                  <a:schemeClr val="tx1"/>
                </a:solidFill>
                <a:latin typeface="Times" pitchFamily="2" charset="0"/>
              </a:rPr>
              <a:t>Gaia Collaboration, Helmi, A., van Leeuwen, F., et al. 2018b, A&amp;A, in press (arXiv:1804.09381)</a:t>
            </a:r>
          </a:p>
          <a:p>
            <a:pPr marL="457200" indent="-457200">
              <a:buFont typeface="System Font Regular"/>
              <a:buChar char="-"/>
            </a:pPr>
            <a:r>
              <a:rPr lang="en-US" sz="3200" dirty="0">
                <a:solidFill>
                  <a:schemeClr val="tx1"/>
                </a:solidFill>
                <a:latin typeface="Times" pitchFamily="2" charset="0"/>
              </a:rPr>
              <a:t>Muñoz, R. R., Majewski, S. R., </a:t>
            </a:r>
            <a:r>
              <a:rPr lang="en-US" sz="3200" dirty="0" err="1">
                <a:solidFill>
                  <a:schemeClr val="tx1"/>
                </a:solidFill>
                <a:latin typeface="Times" pitchFamily="2" charset="0"/>
              </a:rPr>
              <a:t>Zaggia</a:t>
            </a:r>
            <a:r>
              <a:rPr lang="en-US" sz="3200" dirty="0">
                <a:solidFill>
                  <a:schemeClr val="tx1"/>
                </a:solidFill>
                <a:latin typeface="Times" pitchFamily="2" charset="0"/>
              </a:rPr>
              <a:t>, S., et al. 2006, </a:t>
            </a:r>
            <a:r>
              <a:rPr lang="en-US" sz="3200" dirty="0" err="1">
                <a:solidFill>
                  <a:schemeClr val="tx1"/>
                </a:solidFill>
                <a:latin typeface="Times" pitchFamily="2" charset="0"/>
              </a:rPr>
              <a:t>ApJ</a:t>
            </a:r>
            <a:r>
              <a:rPr lang="en-US" sz="3200" dirty="0">
                <a:solidFill>
                  <a:schemeClr val="tx1"/>
                </a:solidFill>
                <a:latin typeface="Times" pitchFamily="2" charset="0"/>
              </a:rPr>
              <a:t>, 649, 201</a:t>
            </a:r>
          </a:p>
          <a:p>
            <a:pPr marL="457200" indent="-457200">
              <a:buFont typeface="System Font Regular"/>
              <a:buChar char="-"/>
            </a:pPr>
            <a:r>
              <a:rPr lang="en-US" sz="3200" dirty="0">
                <a:solidFill>
                  <a:schemeClr val="tx1"/>
                </a:solidFill>
                <a:latin typeface="Times" pitchFamily="2" charset="0"/>
              </a:rPr>
              <a:t>McConnachie A. W., 2012, AJ, 144, 4</a:t>
            </a:r>
          </a:p>
          <a:p>
            <a:pPr marL="457200" indent="-457200">
              <a:buFont typeface="System Font Regular"/>
              <a:buChar char="-"/>
            </a:pPr>
            <a:r>
              <a:rPr lang="en-US" sz="3200" dirty="0">
                <a:solidFill>
                  <a:schemeClr val="tx1"/>
                </a:solidFill>
                <a:latin typeface="Times" pitchFamily="2" charset="0"/>
              </a:rPr>
              <a:t>Santana, F. A., et al. 2016, </a:t>
            </a:r>
            <a:r>
              <a:rPr lang="en-US" sz="3200" dirty="0" err="1">
                <a:solidFill>
                  <a:schemeClr val="tx1"/>
                </a:solidFill>
                <a:latin typeface="Times" pitchFamily="2" charset="0"/>
              </a:rPr>
              <a:t>ApJ</a:t>
            </a:r>
            <a:r>
              <a:rPr lang="en-US" sz="3200" dirty="0">
                <a:solidFill>
                  <a:schemeClr val="tx1"/>
                </a:solidFill>
                <a:latin typeface="Times" pitchFamily="2" charset="0"/>
              </a:rPr>
              <a:t>, 829, 86</a:t>
            </a:r>
          </a:p>
          <a:p>
            <a:pPr marL="457200" indent="-457200">
              <a:buFont typeface="System Font Regular"/>
              <a:buChar char="-"/>
            </a:pPr>
            <a:r>
              <a:rPr lang="en-US" sz="3200" dirty="0" err="1">
                <a:solidFill>
                  <a:schemeClr val="tx1"/>
                </a:solidFill>
                <a:latin typeface="Times" pitchFamily="2" charset="0"/>
              </a:rPr>
              <a:t>Mould</a:t>
            </a:r>
            <a:r>
              <a:rPr lang="en-US" sz="3200" dirty="0">
                <a:solidFill>
                  <a:schemeClr val="tx1"/>
                </a:solidFill>
                <a:latin typeface="Times" pitchFamily="2" charset="0"/>
              </a:rPr>
              <a:t>, J., &amp; Aaronson, M. 1983, </a:t>
            </a:r>
            <a:r>
              <a:rPr lang="en-US" sz="3200" dirty="0" err="1">
                <a:solidFill>
                  <a:schemeClr val="tx1"/>
                </a:solidFill>
                <a:latin typeface="Times" pitchFamily="2" charset="0"/>
              </a:rPr>
              <a:t>ApJ</a:t>
            </a:r>
            <a:r>
              <a:rPr lang="en-US" sz="3200" dirty="0">
                <a:solidFill>
                  <a:schemeClr val="tx1"/>
                </a:solidFill>
                <a:latin typeface="Times" pitchFamily="2" charset="0"/>
              </a:rPr>
              <a:t>, 273, 530</a:t>
            </a:r>
          </a:p>
          <a:p>
            <a:r>
              <a:rPr lang="en-US" sz="3200" dirty="0">
                <a:solidFill>
                  <a:schemeClr val="tx1"/>
                </a:solidFill>
                <a:latin typeface="Times" pitchFamily="2" charset="0"/>
              </a:rPr>
              <a:t>This project has been supported by funding from National Science Foundation grant PHY-1560077.</a:t>
            </a:r>
          </a:p>
        </p:txBody>
      </p:sp>
      <p:pic>
        <p:nvPicPr>
          <p:cNvPr id="5" name="Picture 4">
            <a:extLst>
              <a:ext uri="{FF2B5EF4-FFF2-40B4-BE49-F238E27FC236}">
                <a16:creationId xmlns:a16="http://schemas.microsoft.com/office/drawing/2014/main" id="{26F82F6E-DA81-5B44-8CEA-09E0116A8E6A}"/>
              </a:ext>
            </a:extLst>
          </p:cNvPr>
          <p:cNvPicPr>
            <a:picLocks noChangeAspect="1"/>
          </p:cNvPicPr>
          <p:nvPr/>
        </p:nvPicPr>
        <p:blipFill>
          <a:blip r:embed="rId6"/>
          <a:stretch>
            <a:fillRect/>
          </a:stretch>
        </p:blipFill>
        <p:spPr>
          <a:xfrm>
            <a:off x="40143113" y="509536"/>
            <a:ext cx="2924175" cy="3657600"/>
          </a:xfrm>
          <a:prstGeom prst="rect">
            <a:avLst/>
          </a:prstGeom>
        </p:spPr>
      </p:pic>
      <p:grpSp>
        <p:nvGrpSpPr>
          <p:cNvPr id="16" name="Group 15">
            <a:extLst>
              <a:ext uri="{FF2B5EF4-FFF2-40B4-BE49-F238E27FC236}">
                <a16:creationId xmlns:a16="http://schemas.microsoft.com/office/drawing/2014/main" id="{7B3B30F5-484C-0E4B-96F3-5CBFC471E654}"/>
              </a:ext>
            </a:extLst>
          </p:cNvPr>
          <p:cNvGrpSpPr/>
          <p:nvPr/>
        </p:nvGrpSpPr>
        <p:grpSpPr>
          <a:xfrm>
            <a:off x="12093262" y="8011791"/>
            <a:ext cx="6455020" cy="4117215"/>
            <a:chOff x="2432626" y="27540893"/>
            <a:chExt cx="6455020" cy="4117215"/>
          </a:xfrm>
        </p:grpSpPr>
        <p:pic>
          <p:nvPicPr>
            <p:cNvPr id="28" name="Picture 27">
              <a:extLst>
                <a:ext uri="{FF2B5EF4-FFF2-40B4-BE49-F238E27FC236}">
                  <a16:creationId xmlns:a16="http://schemas.microsoft.com/office/drawing/2014/main" id="{EA082806-C90D-2C42-BAA2-A567750BBAEC}"/>
                </a:ext>
              </a:extLst>
            </p:cNvPr>
            <p:cNvPicPr>
              <a:picLocks noChangeAspect="1"/>
            </p:cNvPicPr>
            <p:nvPr/>
          </p:nvPicPr>
          <p:blipFill rotWithShape="1">
            <a:blip r:embed="rId7"/>
            <a:srcRect l="5157" t="5901" r="5491" b="3617"/>
            <a:stretch/>
          </p:blipFill>
          <p:spPr>
            <a:xfrm>
              <a:off x="2790186" y="27540893"/>
              <a:ext cx="5739897" cy="3874883"/>
            </a:xfrm>
            <a:prstGeom prst="rect">
              <a:avLst/>
            </a:prstGeom>
          </p:spPr>
        </p:pic>
        <p:sp>
          <p:nvSpPr>
            <p:cNvPr id="14" name="TextBox 13">
              <a:extLst>
                <a:ext uri="{FF2B5EF4-FFF2-40B4-BE49-F238E27FC236}">
                  <a16:creationId xmlns:a16="http://schemas.microsoft.com/office/drawing/2014/main" id="{4DC06FFD-15D1-BE49-8CFE-D9AE882FAE7F}"/>
                </a:ext>
              </a:extLst>
            </p:cNvPr>
            <p:cNvSpPr txBox="1"/>
            <p:nvPr/>
          </p:nvSpPr>
          <p:spPr>
            <a:xfrm>
              <a:off x="2432626" y="31288776"/>
              <a:ext cx="6455020" cy="369332"/>
            </a:xfrm>
            <a:prstGeom prst="rect">
              <a:avLst/>
            </a:prstGeom>
            <a:noFill/>
          </p:spPr>
          <p:txBody>
            <a:bodyPr wrap="square" rtlCol="0">
              <a:spAutoFit/>
            </a:bodyPr>
            <a:lstStyle/>
            <a:p>
              <a:pPr algn="ctr"/>
              <a:r>
                <a:rPr lang="en-US" sz="1800" dirty="0">
                  <a:latin typeface="Times" pitchFamily="2" charset="0"/>
                </a:rPr>
                <a:t>Fig. 2 – Selected region in the CMD</a:t>
              </a:r>
            </a:p>
          </p:txBody>
        </p:sp>
      </p:grpSp>
      <p:sp>
        <p:nvSpPr>
          <p:cNvPr id="40" name="Rectangle 39">
            <a:extLst>
              <a:ext uri="{FF2B5EF4-FFF2-40B4-BE49-F238E27FC236}">
                <a16:creationId xmlns:a16="http://schemas.microsoft.com/office/drawing/2014/main" id="{B8FDEFB7-F3E8-224E-B7B1-6AB888DF5FB4}"/>
              </a:ext>
            </a:extLst>
          </p:cNvPr>
          <p:cNvSpPr/>
          <p:nvPr/>
        </p:nvSpPr>
        <p:spPr>
          <a:xfrm>
            <a:off x="19321269" y="5486399"/>
            <a:ext cx="8001000" cy="66426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2) Stars in the sample were required to have their proper motion agree with the mean value for the galaxy from Gaia Collaboration (2018b) within a fixed multiple (3, in this case) of the uncertainty.</a:t>
            </a:r>
          </a:p>
        </p:txBody>
      </p:sp>
      <p:sp>
        <p:nvSpPr>
          <p:cNvPr id="41" name="Rectangle 40">
            <a:extLst>
              <a:ext uri="{FF2B5EF4-FFF2-40B4-BE49-F238E27FC236}">
                <a16:creationId xmlns:a16="http://schemas.microsoft.com/office/drawing/2014/main" id="{BA9BF818-A0E8-C547-91D4-6BFB8A016705}"/>
              </a:ext>
            </a:extLst>
          </p:cNvPr>
          <p:cNvSpPr/>
          <p:nvPr/>
        </p:nvSpPr>
        <p:spPr>
          <a:xfrm>
            <a:off x="27322268" y="5486399"/>
            <a:ext cx="8001000" cy="66426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3) Imposing a magnitude limit can be useful for restricting the sample to brighter stars with more accurate proper motions.</a:t>
            </a:r>
          </a:p>
        </p:txBody>
      </p:sp>
      <p:sp>
        <p:nvSpPr>
          <p:cNvPr id="42" name="Rectangle 41">
            <a:extLst>
              <a:ext uri="{FF2B5EF4-FFF2-40B4-BE49-F238E27FC236}">
                <a16:creationId xmlns:a16="http://schemas.microsoft.com/office/drawing/2014/main" id="{51EC87F2-92CC-E748-8A7F-D3073AD2A9F5}"/>
              </a:ext>
            </a:extLst>
          </p:cNvPr>
          <p:cNvSpPr/>
          <p:nvPr/>
        </p:nvSpPr>
        <p:spPr>
          <a:xfrm>
            <a:off x="35323265" y="5499495"/>
            <a:ext cx="8001000" cy="662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Times" pitchFamily="2" charset="0"/>
              </a:rPr>
              <a:t>4) Measuring radial surface density profiles required imposing an elliptical outer boundary of  the location of the stars in the sample, whose shape matched that of Carina (see fig. 8 and 9).</a:t>
            </a:r>
          </a:p>
        </p:txBody>
      </p:sp>
      <p:grpSp>
        <p:nvGrpSpPr>
          <p:cNvPr id="39" name="Group 38">
            <a:extLst>
              <a:ext uri="{FF2B5EF4-FFF2-40B4-BE49-F238E27FC236}">
                <a16:creationId xmlns:a16="http://schemas.microsoft.com/office/drawing/2014/main" id="{91A0BCBA-F922-3A43-A82E-503B37A1732C}"/>
              </a:ext>
            </a:extLst>
          </p:cNvPr>
          <p:cNvGrpSpPr/>
          <p:nvPr/>
        </p:nvGrpSpPr>
        <p:grpSpPr>
          <a:xfrm>
            <a:off x="19598128" y="7982370"/>
            <a:ext cx="7447282" cy="4146636"/>
            <a:chOff x="34452558" y="11967522"/>
            <a:chExt cx="7447282" cy="4146636"/>
          </a:xfrm>
        </p:grpSpPr>
        <p:pic>
          <p:nvPicPr>
            <p:cNvPr id="33" name="Picture 32">
              <a:extLst>
                <a:ext uri="{FF2B5EF4-FFF2-40B4-BE49-F238E27FC236}">
                  <a16:creationId xmlns:a16="http://schemas.microsoft.com/office/drawing/2014/main" id="{3FAE4BA2-9E89-C541-9C6B-FA91BEF82761}"/>
                </a:ext>
              </a:extLst>
            </p:cNvPr>
            <p:cNvPicPr>
              <a:picLocks noChangeAspect="1"/>
            </p:cNvPicPr>
            <p:nvPr/>
          </p:nvPicPr>
          <p:blipFill rotWithShape="1">
            <a:blip r:embed="rId8"/>
            <a:srcRect l="4990" t="5694" r="4981" b="3291"/>
            <a:stretch/>
          </p:blipFill>
          <p:spPr>
            <a:xfrm>
              <a:off x="35306251" y="11967522"/>
              <a:ext cx="5739897" cy="3868536"/>
            </a:xfrm>
            <a:prstGeom prst="rect">
              <a:avLst/>
            </a:prstGeom>
          </p:spPr>
        </p:pic>
        <p:sp>
          <p:nvSpPr>
            <p:cNvPr id="34" name="TextBox 33">
              <a:extLst>
                <a:ext uri="{FF2B5EF4-FFF2-40B4-BE49-F238E27FC236}">
                  <a16:creationId xmlns:a16="http://schemas.microsoft.com/office/drawing/2014/main" id="{020859A3-EA2B-9C45-A5CB-93393CEE0C05}"/>
                </a:ext>
              </a:extLst>
            </p:cNvPr>
            <p:cNvSpPr txBox="1"/>
            <p:nvPr/>
          </p:nvSpPr>
          <p:spPr>
            <a:xfrm>
              <a:off x="34452558" y="15744826"/>
              <a:ext cx="7447282" cy="369332"/>
            </a:xfrm>
            <a:prstGeom prst="rect">
              <a:avLst/>
            </a:prstGeom>
            <a:noFill/>
          </p:spPr>
          <p:txBody>
            <a:bodyPr wrap="square" rtlCol="0">
              <a:spAutoFit/>
            </a:bodyPr>
            <a:lstStyle/>
            <a:p>
              <a:pPr algn="ctr"/>
              <a:r>
                <a:rPr lang="en-US" sz="1800" dirty="0">
                  <a:latin typeface="Times" pitchFamily="2" charset="0"/>
                </a:rPr>
                <a:t>Fig. 3 – Member stars selected by proper motion in blue</a:t>
              </a:r>
            </a:p>
          </p:txBody>
        </p:sp>
      </p:grpSp>
      <p:grpSp>
        <p:nvGrpSpPr>
          <p:cNvPr id="38" name="Group 37">
            <a:extLst>
              <a:ext uri="{FF2B5EF4-FFF2-40B4-BE49-F238E27FC236}">
                <a16:creationId xmlns:a16="http://schemas.microsoft.com/office/drawing/2014/main" id="{3DCB77F4-65F3-6D47-BA6C-37CFA7A65BD0}"/>
              </a:ext>
            </a:extLst>
          </p:cNvPr>
          <p:cNvGrpSpPr/>
          <p:nvPr/>
        </p:nvGrpSpPr>
        <p:grpSpPr>
          <a:xfrm>
            <a:off x="27833020" y="7844507"/>
            <a:ext cx="6979493" cy="4284499"/>
            <a:chOff x="35193073" y="17030574"/>
            <a:chExt cx="6075976" cy="3498912"/>
          </a:xfrm>
        </p:grpSpPr>
        <p:pic>
          <p:nvPicPr>
            <p:cNvPr id="35" name="Picture 34">
              <a:extLst>
                <a:ext uri="{FF2B5EF4-FFF2-40B4-BE49-F238E27FC236}">
                  <a16:creationId xmlns:a16="http://schemas.microsoft.com/office/drawing/2014/main" id="{A67D8CD1-3404-2943-B6AB-26C704B59B34}"/>
                </a:ext>
              </a:extLst>
            </p:cNvPr>
            <p:cNvPicPr>
              <a:picLocks noChangeAspect="1"/>
            </p:cNvPicPr>
            <p:nvPr/>
          </p:nvPicPr>
          <p:blipFill rotWithShape="1">
            <a:blip r:embed="rId9"/>
            <a:srcRect l="5071" t="6043" r="4929" b="3719"/>
            <a:stretch/>
          </p:blipFill>
          <p:spPr>
            <a:xfrm>
              <a:off x="35707319" y="17030574"/>
              <a:ext cx="4937760" cy="3300548"/>
            </a:xfrm>
            <a:prstGeom prst="rect">
              <a:avLst/>
            </a:prstGeom>
          </p:spPr>
        </p:pic>
        <p:sp>
          <p:nvSpPr>
            <p:cNvPr id="36" name="TextBox 35">
              <a:extLst>
                <a:ext uri="{FF2B5EF4-FFF2-40B4-BE49-F238E27FC236}">
                  <a16:creationId xmlns:a16="http://schemas.microsoft.com/office/drawing/2014/main" id="{19DBE243-0989-D549-9C08-564923ECD525}"/>
                </a:ext>
              </a:extLst>
            </p:cNvPr>
            <p:cNvSpPr txBox="1"/>
            <p:nvPr/>
          </p:nvSpPr>
          <p:spPr>
            <a:xfrm>
              <a:off x="35193073" y="20227873"/>
              <a:ext cx="6075976" cy="301613"/>
            </a:xfrm>
            <a:prstGeom prst="rect">
              <a:avLst/>
            </a:prstGeom>
            <a:noFill/>
          </p:spPr>
          <p:txBody>
            <a:bodyPr wrap="square" rtlCol="0">
              <a:spAutoFit/>
            </a:bodyPr>
            <a:lstStyle/>
            <a:p>
              <a:pPr algn="ctr"/>
              <a:r>
                <a:rPr lang="en-US" sz="1800" dirty="0">
                  <a:latin typeface="Times" pitchFamily="2" charset="0"/>
                </a:rPr>
                <a:t>Fig. 4 – Member stars selected by proper motion and magnitude in blue</a:t>
              </a:r>
            </a:p>
          </p:txBody>
        </p:sp>
      </p:grpSp>
      <p:pic>
        <p:nvPicPr>
          <p:cNvPr id="37" name="Picture 36">
            <a:extLst>
              <a:ext uri="{FF2B5EF4-FFF2-40B4-BE49-F238E27FC236}">
                <a16:creationId xmlns:a16="http://schemas.microsoft.com/office/drawing/2014/main" id="{60A071DC-CB24-924F-8EB3-58EAFAA7AA3D}"/>
              </a:ext>
            </a:extLst>
          </p:cNvPr>
          <p:cNvPicPr>
            <a:picLocks noChangeAspect="1"/>
          </p:cNvPicPr>
          <p:nvPr/>
        </p:nvPicPr>
        <p:blipFill rotWithShape="1">
          <a:blip r:embed="rId10"/>
          <a:srcRect l="4932" t="6321" r="5131" b="3584"/>
          <a:stretch/>
        </p:blipFill>
        <p:spPr>
          <a:xfrm>
            <a:off x="36550776" y="7982370"/>
            <a:ext cx="5571374" cy="3720742"/>
          </a:xfrm>
          <a:prstGeom prst="rect">
            <a:avLst/>
          </a:prstGeom>
        </p:spPr>
      </p:pic>
      <p:sp>
        <p:nvSpPr>
          <p:cNvPr id="43" name="TextBox 42">
            <a:extLst>
              <a:ext uri="{FF2B5EF4-FFF2-40B4-BE49-F238E27FC236}">
                <a16:creationId xmlns:a16="http://schemas.microsoft.com/office/drawing/2014/main" id="{856587B5-AD63-674A-8C26-100BE8E24402}"/>
              </a:ext>
            </a:extLst>
          </p:cNvPr>
          <p:cNvSpPr txBox="1"/>
          <p:nvPr/>
        </p:nvSpPr>
        <p:spPr>
          <a:xfrm>
            <a:off x="35834016" y="11755579"/>
            <a:ext cx="6979493" cy="369332"/>
          </a:xfrm>
          <a:prstGeom prst="rect">
            <a:avLst/>
          </a:prstGeom>
          <a:noFill/>
        </p:spPr>
        <p:txBody>
          <a:bodyPr wrap="square" rtlCol="0">
            <a:spAutoFit/>
          </a:bodyPr>
          <a:lstStyle/>
          <a:p>
            <a:pPr algn="ctr"/>
            <a:r>
              <a:rPr lang="en-US" sz="1800" dirty="0">
                <a:latin typeface="Times" pitchFamily="2" charset="0"/>
              </a:rPr>
              <a:t>Fig. 5 – The final sample of member stars in blue</a:t>
            </a:r>
          </a:p>
        </p:txBody>
      </p:sp>
      <p:grpSp>
        <p:nvGrpSpPr>
          <p:cNvPr id="7" name="Group 6">
            <a:extLst>
              <a:ext uri="{FF2B5EF4-FFF2-40B4-BE49-F238E27FC236}">
                <a16:creationId xmlns:a16="http://schemas.microsoft.com/office/drawing/2014/main" id="{F3EDE423-A3CB-3041-B598-A7E67F17FFAD}"/>
              </a:ext>
            </a:extLst>
          </p:cNvPr>
          <p:cNvGrpSpPr/>
          <p:nvPr/>
        </p:nvGrpSpPr>
        <p:grpSpPr>
          <a:xfrm>
            <a:off x="28405741" y="14030309"/>
            <a:ext cx="13716000" cy="4572000"/>
            <a:chOff x="28405741" y="14030309"/>
            <a:chExt cx="13716000" cy="4572000"/>
          </a:xfrm>
        </p:grpSpPr>
        <p:pic>
          <p:nvPicPr>
            <p:cNvPr id="46" name="Content Placeholder 4">
              <a:extLst>
                <a:ext uri="{FF2B5EF4-FFF2-40B4-BE49-F238E27FC236}">
                  <a16:creationId xmlns:a16="http://schemas.microsoft.com/office/drawing/2014/main" id="{462CA6F7-C3E2-1A4D-B388-D780B10A873B}"/>
                </a:ext>
              </a:extLst>
            </p:cNvPr>
            <p:cNvPicPr>
              <a:picLocks noChangeAspect="1"/>
            </p:cNvPicPr>
            <p:nvPr/>
          </p:nvPicPr>
          <p:blipFill>
            <a:blip r:embed="rId11"/>
            <a:stretch>
              <a:fillRect/>
            </a:stretch>
          </p:blipFill>
          <p:spPr>
            <a:xfrm>
              <a:off x="35263741" y="14030309"/>
              <a:ext cx="6858000" cy="4572000"/>
            </a:xfrm>
            <a:prstGeom prst="rect">
              <a:avLst/>
            </a:prstGeom>
          </p:spPr>
        </p:pic>
        <p:pic>
          <p:nvPicPr>
            <p:cNvPr id="47" name="Picture 46">
              <a:extLst>
                <a:ext uri="{FF2B5EF4-FFF2-40B4-BE49-F238E27FC236}">
                  <a16:creationId xmlns:a16="http://schemas.microsoft.com/office/drawing/2014/main" id="{9774881D-E740-E443-B2D5-CC261FD2E278}"/>
                </a:ext>
              </a:extLst>
            </p:cNvPr>
            <p:cNvPicPr>
              <a:picLocks noChangeAspect="1"/>
            </p:cNvPicPr>
            <p:nvPr/>
          </p:nvPicPr>
          <p:blipFill>
            <a:blip r:embed="rId12"/>
            <a:stretch>
              <a:fillRect/>
            </a:stretch>
          </p:blipFill>
          <p:spPr>
            <a:xfrm>
              <a:off x="28405741" y="14030309"/>
              <a:ext cx="6858000" cy="4572000"/>
            </a:xfrm>
            <a:prstGeom prst="rect">
              <a:avLst/>
            </a:prstGeom>
          </p:spPr>
        </p:pic>
      </p:grpSp>
      <p:grpSp>
        <p:nvGrpSpPr>
          <p:cNvPr id="2" name="Group 1">
            <a:extLst>
              <a:ext uri="{FF2B5EF4-FFF2-40B4-BE49-F238E27FC236}">
                <a16:creationId xmlns:a16="http://schemas.microsoft.com/office/drawing/2014/main" id="{B4585810-2608-E74B-8013-171B2DAD8F59}"/>
              </a:ext>
            </a:extLst>
          </p:cNvPr>
          <p:cNvGrpSpPr/>
          <p:nvPr/>
        </p:nvGrpSpPr>
        <p:grpSpPr>
          <a:xfrm>
            <a:off x="12529838" y="19843392"/>
            <a:ext cx="13716000" cy="4595541"/>
            <a:chOff x="13944599" y="20595219"/>
            <a:chExt cx="13716000" cy="4595541"/>
          </a:xfrm>
        </p:grpSpPr>
        <p:pic>
          <p:nvPicPr>
            <p:cNvPr id="52" name="Picture 51">
              <a:extLst>
                <a:ext uri="{FF2B5EF4-FFF2-40B4-BE49-F238E27FC236}">
                  <a16:creationId xmlns:a16="http://schemas.microsoft.com/office/drawing/2014/main" id="{6E887773-198F-BA45-B2D8-41BA60280948}"/>
                </a:ext>
              </a:extLst>
            </p:cNvPr>
            <p:cNvPicPr>
              <a:picLocks noChangeAspect="1"/>
            </p:cNvPicPr>
            <p:nvPr/>
          </p:nvPicPr>
          <p:blipFill>
            <a:blip r:embed="rId13"/>
            <a:stretch>
              <a:fillRect/>
            </a:stretch>
          </p:blipFill>
          <p:spPr>
            <a:xfrm>
              <a:off x="13944599" y="20618760"/>
              <a:ext cx="6858000" cy="4572000"/>
            </a:xfrm>
            <a:prstGeom prst="rect">
              <a:avLst/>
            </a:prstGeom>
          </p:spPr>
        </p:pic>
        <p:pic>
          <p:nvPicPr>
            <p:cNvPr id="53" name="Picture 52">
              <a:extLst>
                <a:ext uri="{FF2B5EF4-FFF2-40B4-BE49-F238E27FC236}">
                  <a16:creationId xmlns:a16="http://schemas.microsoft.com/office/drawing/2014/main" id="{03C46B86-C703-F547-9017-9BBFBA0428E4}"/>
                </a:ext>
              </a:extLst>
            </p:cNvPr>
            <p:cNvPicPr>
              <a:picLocks noChangeAspect="1"/>
            </p:cNvPicPr>
            <p:nvPr/>
          </p:nvPicPr>
          <p:blipFill>
            <a:blip r:embed="rId14"/>
            <a:stretch>
              <a:fillRect/>
            </a:stretch>
          </p:blipFill>
          <p:spPr>
            <a:xfrm>
              <a:off x="20802599" y="20595219"/>
              <a:ext cx="6858000" cy="4572000"/>
            </a:xfrm>
            <a:prstGeom prst="rect">
              <a:avLst/>
            </a:prstGeom>
          </p:spPr>
        </p:pic>
      </p:grpSp>
      <p:sp>
        <p:nvSpPr>
          <p:cNvPr id="58" name="TextBox 57">
            <a:extLst>
              <a:ext uri="{FF2B5EF4-FFF2-40B4-BE49-F238E27FC236}">
                <a16:creationId xmlns:a16="http://schemas.microsoft.com/office/drawing/2014/main" id="{16D8CA87-EAA4-C14C-9BCB-9D7A51090094}"/>
              </a:ext>
            </a:extLst>
          </p:cNvPr>
          <p:cNvSpPr txBox="1"/>
          <p:nvPr/>
        </p:nvSpPr>
        <p:spPr>
          <a:xfrm>
            <a:off x="29710551" y="13538629"/>
            <a:ext cx="11192632" cy="738664"/>
          </a:xfrm>
          <a:prstGeom prst="rect">
            <a:avLst/>
          </a:prstGeom>
          <a:noFill/>
        </p:spPr>
        <p:txBody>
          <a:bodyPr wrap="square" rtlCol="0">
            <a:spAutoFit/>
          </a:bodyPr>
          <a:lstStyle/>
          <a:p>
            <a:pPr algn="ctr"/>
            <a:r>
              <a:rPr lang="en-US" sz="4200" dirty="0">
                <a:latin typeface="Times" pitchFamily="2" charset="0"/>
              </a:rPr>
              <a:t>Tangent Plane Projection</a:t>
            </a:r>
          </a:p>
        </p:txBody>
      </p:sp>
      <p:sp>
        <p:nvSpPr>
          <p:cNvPr id="60" name="TextBox 59">
            <a:extLst>
              <a:ext uri="{FF2B5EF4-FFF2-40B4-BE49-F238E27FC236}">
                <a16:creationId xmlns:a16="http://schemas.microsoft.com/office/drawing/2014/main" id="{62875B4F-D71F-2E4B-A6DF-61A5BCEB79DE}"/>
              </a:ext>
            </a:extLst>
          </p:cNvPr>
          <p:cNvSpPr txBox="1"/>
          <p:nvPr/>
        </p:nvSpPr>
        <p:spPr>
          <a:xfrm>
            <a:off x="16620095" y="19476720"/>
            <a:ext cx="5624444" cy="738664"/>
          </a:xfrm>
          <a:prstGeom prst="rect">
            <a:avLst/>
          </a:prstGeom>
          <a:noFill/>
        </p:spPr>
        <p:txBody>
          <a:bodyPr wrap="square" rtlCol="0">
            <a:spAutoFit/>
          </a:bodyPr>
          <a:lstStyle/>
          <a:p>
            <a:pPr algn="ctr"/>
            <a:r>
              <a:rPr lang="en-US" sz="4200" dirty="0">
                <a:latin typeface="Times" pitchFamily="2" charset="0"/>
              </a:rPr>
              <a:t>Surface Density Profiles</a:t>
            </a:r>
          </a:p>
        </p:txBody>
      </p:sp>
      <p:grpSp>
        <p:nvGrpSpPr>
          <p:cNvPr id="17" name="Group 16">
            <a:extLst>
              <a:ext uri="{FF2B5EF4-FFF2-40B4-BE49-F238E27FC236}">
                <a16:creationId xmlns:a16="http://schemas.microsoft.com/office/drawing/2014/main" id="{F4FDA3C3-DBBA-754D-9683-D33EA314CDF5}"/>
              </a:ext>
            </a:extLst>
          </p:cNvPr>
          <p:cNvGrpSpPr/>
          <p:nvPr/>
        </p:nvGrpSpPr>
        <p:grpSpPr>
          <a:xfrm>
            <a:off x="29036742" y="18433396"/>
            <a:ext cx="12455292" cy="708794"/>
            <a:chOff x="29036742" y="18433396"/>
            <a:chExt cx="12455292" cy="708794"/>
          </a:xfrm>
        </p:grpSpPr>
        <p:sp>
          <p:nvSpPr>
            <p:cNvPr id="62" name="TextBox 61">
              <a:extLst>
                <a:ext uri="{FF2B5EF4-FFF2-40B4-BE49-F238E27FC236}">
                  <a16:creationId xmlns:a16="http://schemas.microsoft.com/office/drawing/2014/main" id="{1D81BDEE-1F25-E742-A404-1FD68E2A2669}"/>
                </a:ext>
              </a:extLst>
            </p:cNvPr>
            <p:cNvSpPr txBox="1"/>
            <p:nvPr/>
          </p:nvSpPr>
          <p:spPr>
            <a:xfrm>
              <a:off x="29036742" y="18433396"/>
              <a:ext cx="5597292" cy="707886"/>
            </a:xfrm>
            <a:prstGeom prst="rect">
              <a:avLst/>
            </a:prstGeom>
            <a:noFill/>
          </p:spPr>
          <p:txBody>
            <a:bodyPr wrap="square" rtlCol="0">
              <a:spAutoFit/>
            </a:bodyPr>
            <a:lstStyle/>
            <a:p>
              <a:pPr algn="ctr"/>
              <a:r>
                <a:rPr lang="en-US" sz="2000" dirty="0">
                  <a:latin typeface="Times" pitchFamily="2" charset="0"/>
                </a:rPr>
                <a:t>Fig. 8 – Tangent plane projection for a survey of 3.33 degrees, after full data processing</a:t>
              </a:r>
            </a:p>
          </p:txBody>
        </p:sp>
        <p:sp>
          <p:nvSpPr>
            <p:cNvPr id="63" name="TextBox 62">
              <a:extLst>
                <a:ext uri="{FF2B5EF4-FFF2-40B4-BE49-F238E27FC236}">
                  <a16:creationId xmlns:a16="http://schemas.microsoft.com/office/drawing/2014/main" id="{EF7AAEE1-007C-3B49-81F5-554F1F0B5337}"/>
                </a:ext>
              </a:extLst>
            </p:cNvPr>
            <p:cNvSpPr txBox="1"/>
            <p:nvPr/>
          </p:nvSpPr>
          <p:spPr>
            <a:xfrm>
              <a:off x="35902572" y="18434304"/>
              <a:ext cx="5589462" cy="707886"/>
            </a:xfrm>
            <a:prstGeom prst="rect">
              <a:avLst/>
            </a:prstGeom>
            <a:noFill/>
          </p:spPr>
          <p:txBody>
            <a:bodyPr wrap="square" rtlCol="0">
              <a:spAutoFit/>
            </a:bodyPr>
            <a:lstStyle/>
            <a:p>
              <a:pPr algn="ctr"/>
              <a:r>
                <a:rPr lang="en-US" sz="2000" dirty="0">
                  <a:latin typeface="Times" pitchFamily="2" charset="0"/>
                </a:rPr>
                <a:t>Fig. 9 – Tangent plane projection of final sample for central 1° x 1°</a:t>
              </a:r>
            </a:p>
          </p:txBody>
        </p:sp>
      </p:grpSp>
      <p:sp>
        <p:nvSpPr>
          <p:cNvPr id="67" name="TextBox 66">
            <a:extLst>
              <a:ext uri="{FF2B5EF4-FFF2-40B4-BE49-F238E27FC236}">
                <a16:creationId xmlns:a16="http://schemas.microsoft.com/office/drawing/2014/main" id="{3D7550BE-91B9-1C42-8CA4-65E08B724D7E}"/>
              </a:ext>
            </a:extLst>
          </p:cNvPr>
          <p:cNvSpPr txBox="1"/>
          <p:nvPr/>
        </p:nvSpPr>
        <p:spPr>
          <a:xfrm>
            <a:off x="35951222" y="24479809"/>
            <a:ext cx="5483038" cy="707886"/>
          </a:xfrm>
          <a:prstGeom prst="rect">
            <a:avLst/>
          </a:prstGeom>
          <a:noFill/>
        </p:spPr>
        <p:txBody>
          <a:bodyPr wrap="square" rtlCol="0">
            <a:spAutoFit/>
          </a:bodyPr>
          <a:lstStyle/>
          <a:p>
            <a:pPr algn="ctr"/>
            <a:r>
              <a:rPr lang="en-US" sz="2000" dirty="0">
                <a:latin typeface="Times" pitchFamily="2" charset="0"/>
              </a:rPr>
              <a:t>Fig. 13 – </a:t>
            </a:r>
            <a:r>
              <a:rPr lang="en-US" sz="2000" dirty="0" err="1">
                <a:latin typeface="Times" pitchFamily="2" charset="0"/>
              </a:rPr>
              <a:t>Hexbin</a:t>
            </a:r>
            <a:r>
              <a:rPr lang="en-US" sz="2000" dirty="0">
                <a:latin typeface="Times" pitchFamily="2" charset="0"/>
              </a:rPr>
              <a:t> high-contrast surface density plots of the tangent plane projection for central 1° x 1°</a:t>
            </a:r>
          </a:p>
        </p:txBody>
      </p:sp>
      <p:sp>
        <p:nvSpPr>
          <p:cNvPr id="68" name="TextBox 67">
            <a:extLst>
              <a:ext uri="{FF2B5EF4-FFF2-40B4-BE49-F238E27FC236}">
                <a16:creationId xmlns:a16="http://schemas.microsoft.com/office/drawing/2014/main" id="{A138CB9B-EE38-CD46-98E9-332731346E32}"/>
              </a:ext>
            </a:extLst>
          </p:cNvPr>
          <p:cNvSpPr txBox="1"/>
          <p:nvPr/>
        </p:nvSpPr>
        <p:spPr>
          <a:xfrm>
            <a:off x="13215009" y="24407916"/>
            <a:ext cx="5486400" cy="707886"/>
          </a:xfrm>
          <a:prstGeom prst="rect">
            <a:avLst/>
          </a:prstGeom>
          <a:noFill/>
        </p:spPr>
        <p:txBody>
          <a:bodyPr wrap="square" rtlCol="0">
            <a:spAutoFit/>
          </a:bodyPr>
          <a:lstStyle/>
          <a:p>
            <a:pPr algn="ctr"/>
            <a:r>
              <a:rPr lang="en-US" sz="2000" dirty="0">
                <a:latin typeface="Times" pitchFamily="2" charset="0"/>
              </a:rPr>
              <a:t>Fig. 10 – Surface density vs. semi-major axis length, not background subtracted</a:t>
            </a:r>
          </a:p>
        </p:txBody>
      </p:sp>
      <p:sp>
        <p:nvSpPr>
          <p:cNvPr id="69" name="TextBox 68">
            <a:extLst>
              <a:ext uri="{FF2B5EF4-FFF2-40B4-BE49-F238E27FC236}">
                <a16:creationId xmlns:a16="http://schemas.microsoft.com/office/drawing/2014/main" id="{19ACCF4A-F4FB-D740-A986-B2A707AE1243}"/>
              </a:ext>
            </a:extLst>
          </p:cNvPr>
          <p:cNvSpPr txBox="1"/>
          <p:nvPr/>
        </p:nvSpPr>
        <p:spPr>
          <a:xfrm>
            <a:off x="20076881" y="24394714"/>
            <a:ext cx="5483039" cy="707886"/>
          </a:xfrm>
          <a:prstGeom prst="rect">
            <a:avLst/>
          </a:prstGeom>
          <a:noFill/>
        </p:spPr>
        <p:txBody>
          <a:bodyPr wrap="square" rtlCol="0">
            <a:spAutoFit/>
          </a:bodyPr>
          <a:lstStyle/>
          <a:p>
            <a:pPr algn="ctr"/>
            <a:r>
              <a:rPr lang="en-US" sz="2000" dirty="0">
                <a:latin typeface="Times" pitchFamily="2" charset="0"/>
              </a:rPr>
              <a:t>Fig. 11 – Surface density vs. semi-major axis length, background subtracted</a:t>
            </a:r>
          </a:p>
        </p:txBody>
      </p:sp>
      <p:grpSp>
        <p:nvGrpSpPr>
          <p:cNvPr id="6" name="Group 5">
            <a:extLst>
              <a:ext uri="{FF2B5EF4-FFF2-40B4-BE49-F238E27FC236}">
                <a16:creationId xmlns:a16="http://schemas.microsoft.com/office/drawing/2014/main" id="{70B14BE9-1E0E-7040-8A7B-670FE199C899}"/>
              </a:ext>
            </a:extLst>
          </p:cNvPr>
          <p:cNvGrpSpPr/>
          <p:nvPr/>
        </p:nvGrpSpPr>
        <p:grpSpPr>
          <a:xfrm>
            <a:off x="28405742" y="19869912"/>
            <a:ext cx="13716408" cy="4572001"/>
            <a:chOff x="28405742" y="20006780"/>
            <a:chExt cx="13716408" cy="4572001"/>
          </a:xfrm>
        </p:grpSpPr>
        <p:pic>
          <p:nvPicPr>
            <p:cNvPr id="51" name="Picture 50">
              <a:extLst>
                <a:ext uri="{FF2B5EF4-FFF2-40B4-BE49-F238E27FC236}">
                  <a16:creationId xmlns:a16="http://schemas.microsoft.com/office/drawing/2014/main" id="{C6DAA794-CB39-E044-973F-CFAEF0FA41B4}"/>
                </a:ext>
              </a:extLst>
            </p:cNvPr>
            <p:cNvPicPr>
              <a:picLocks noChangeAspect="1"/>
            </p:cNvPicPr>
            <p:nvPr/>
          </p:nvPicPr>
          <p:blipFill>
            <a:blip r:embed="rId15"/>
            <a:stretch>
              <a:fillRect/>
            </a:stretch>
          </p:blipFill>
          <p:spPr>
            <a:xfrm>
              <a:off x="35264150" y="20006781"/>
              <a:ext cx="6858000" cy="4572000"/>
            </a:xfrm>
            <a:prstGeom prst="rect">
              <a:avLst/>
            </a:prstGeom>
          </p:spPr>
        </p:pic>
        <p:pic>
          <p:nvPicPr>
            <p:cNvPr id="50" name="Picture 49">
              <a:extLst>
                <a:ext uri="{FF2B5EF4-FFF2-40B4-BE49-F238E27FC236}">
                  <a16:creationId xmlns:a16="http://schemas.microsoft.com/office/drawing/2014/main" id="{7851E9BE-F426-E24E-9DA2-37E1A1B8C03D}"/>
                </a:ext>
              </a:extLst>
            </p:cNvPr>
            <p:cNvPicPr>
              <a:picLocks noChangeAspect="1"/>
            </p:cNvPicPr>
            <p:nvPr/>
          </p:nvPicPr>
          <p:blipFill>
            <a:blip r:embed="rId16"/>
            <a:stretch>
              <a:fillRect/>
            </a:stretch>
          </p:blipFill>
          <p:spPr>
            <a:xfrm>
              <a:off x="28405742" y="20006780"/>
              <a:ext cx="6858000" cy="4572000"/>
            </a:xfrm>
            <a:prstGeom prst="rect">
              <a:avLst/>
            </a:prstGeom>
          </p:spPr>
        </p:pic>
      </p:grpSp>
      <p:sp>
        <p:nvSpPr>
          <p:cNvPr id="61" name="TextBox 60">
            <a:extLst>
              <a:ext uri="{FF2B5EF4-FFF2-40B4-BE49-F238E27FC236}">
                <a16:creationId xmlns:a16="http://schemas.microsoft.com/office/drawing/2014/main" id="{25256E0F-322D-914E-B3C8-F6778ACA6C82}"/>
              </a:ext>
            </a:extLst>
          </p:cNvPr>
          <p:cNvSpPr txBox="1"/>
          <p:nvPr/>
        </p:nvSpPr>
        <p:spPr>
          <a:xfrm>
            <a:off x="29710551" y="19476720"/>
            <a:ext cx="10983848" cy="738664"/>
          </a:xfrm>
          <a:prstGeom prst="rect">
            <a:avLst/>
          </a:prstGeom>
          <a:noFill/>
        </p:spPr>
        <p:txBody>
          <a:bodyPr wrap="square" rtlCol="0">
            <a:spAutoFit/>
          </a:bodyPr>
          <a:lstStyle/>
          <a:p>
            <a:pPr algn="ctr"/>
            <a:r>
              <a:rPr lang="en-US" sz="4200" dirty="0">
                <a:latin typeface="Times" pitchFamily="2" charset="0"/>
              </a:rPr>
              <a:t>High Contrast Surface Density Plots</a:t>
            </a:r>
          </a:p>
        </p:txBody>
      </p:sp>
      <p:sp>
        <p:nvSpPr>
          <p:cNvPr id="66" name="TextBox 65">
            <a:extLst>
              <a:ext uri="{FF2B5EF4-FFF2-40B4-BE49-F238E27FC236}">
                <a16:creationId xmlns:a16="http://schemas.microsoft.com/office/drawing/2014/main" id="{060BB22F-3E47-E144-B032-AC2B70F9C598}"/>
              </a:ext>
            </a:extLst>
          </p:cNvPr>
          <p:cNvSpPr txBox="1"/>
          <p:nvPr/>
        </p:nvSpPr>
        <p:spPr>
          <a:xfrm>
            <a:off x="29093223" y="24479810"/>
            <a:ext cx="5483038" cy="707886"/>
          </a:xfrm>
          <a:prstGeom prst="rect">
            <a:avLst/>
          </a:prstGeom>
          <a:noFill/>
        </p:spPr>
        <p:txBody>
          <a:bodyPr wrap="square" rtlCol="0">
            <a:spAutoFit/>
          </a:bodyPr>
          <a:lstStyle/>
          <a:p>
            <a:pPr algn="ctr"/>
            <a:r>
              <a:rPr lang="en-US" sz="2000" dirty="0">
                <a:latin typeface="Times" pitchFamily="2" charset="0"/>
              </a:rPr>
              <a:t>Fig. 12 – </a:t>
            </a:r>
            <a:r>
              <a:rPr lang="en-US" sz="2000" dirty="0" err="1">
                <a:latin typeface="Times" pitchFamily="2" charset="0"/>
              </a:rPr>
              <a:t>Hexbin</a:t>
            </a:r>
            <a:r>
              <a:rPr lang="en-US" sz="2000" dirty="0">
                <a:latin typeface="Times" pitchFamily="2" charset="0"/>
              </a:rPr>
              <a:t> high-contrast surface density plots of the tangent plane projection</a:t>
            </a:r>
          </a:p>
        </p:txBody>
      </p:sp>
      <p:grpSp>
        <p:nvGrpSpPr>
          <p:cNvPr id="11" name="Group 10">
            <a:extLst>
              <a:ext uri="{FF2B5EF4-FFF2-40B4-BE49-F238E27FC236}">
                <a16:creationId xmlns:a16="http://schemas.microsoft.com/office/drawing/2014/main" id="{8A271B93-61DB-1C40-8FE0-03386F2C5A3A}"/>
              </a:ext>
            </a:extLst>
          </p:cNvPr>
          <p:cNvGrpSpPr/>
          <p:nvPr/>
        </p:nvGrpSpPr>
        <p:grpSpPr>
          <a:xfrm>
            <a:off x="12529838" y="14026896"/>
            <a:ext cx="13709463" cy="4592558"/>
            <a:chOff x="12529838" y="14207495"/>
            <a:chExt cx="13709463" cy="4592558"/>
          </a:xfrm>
        </p:grpSpPr>
        <p:pic>
          <p:nvPicPr>
            <p:cNvPr id="70" name="Picture 69">
              <a:extLst>
                <a:ext uri="{FF2B5EF4-FFF2-40B4-BE49-F238E27FC236}">
                  <a16:creationId xmlns:a16="http://schemas.microsoft.com/office/drawing/2014/main" id="{B6406088-A80B-2B4A-A6C8-D7462CE79450}"/>
                </a:ext>
              </a:extLst>
            </p:cNvPr>
            <p:cNvPicPr>
              <a:picLocks noChangeAspect="1"/>
            </p:cNvPicPr>
            <p:nvPr/>
          </p:nvPicPr>
          <p:blipFill>
            <a:blip r:embed="rId17"/>
            <a:stretch>
              <a:fillRect/>
            </a:stretch>
          </p:blipFill>
          <p:spPr>
            <a:xfrm>
              <a:off x="12529838" y="14228053"/>
              <a:ext cx="6858000" cy="4572000"/>
            </a:xfrm>
            <a:prstGeom prst="rect">
              <a:avLst/>
            </a:prstGeom>
          </p:spPr>
        </p:pic>
        <p:pic>
          <p:nvPicPr>
            <p:cNvPr id="71" name="Picture 70">
              <a:extLst>
                <a:ext uri="{FF2B5EF4-FFF2-40B4-BE49-F238E27FC236}">
                  <a16:creationId xmlns:a16="http://schemas.microsoft.com/office/drawing/2014/main" id="{80D0DE08-0AA2-8342-A170-038DA006F2F5}"/>
                </a:ext>
              </a:extLst>
            </p:cNvPr>
            <p:cNvPicPr>
              <a:picLocks noChangeAspect="1"/>
            </p:cNvPicPr>
            <p:nvPr/>
          </p:nvPicPr>
          <p:blipFill>
            <a:blip r:embed="rId18"/>
            <a:stretch>
              <a:fillRect/>
            </a:stretch>
          </p:blipFill>
          <p:spPr>
            <a:xfrm>
              <a:off x="19381301" y="14207495"/>
              <a:ext cx="6858000" cy="4572000"/>
            </a:xfrm>
            <a:prstGeom prst="rect">
              <a:avLst/>
            </a:prstGeom>
          </p:spPr>
        </p:pic>
      </p:grpSp>
      <p:sp>
        <p:nvSpPr>
          <p:cNvPr id="72" name="TextBox 71">
            <a:extLst>
              <a:ext uri="{FF2B5EF4-FFF2-40B4-BE49-F238E27FC236}">
                <a16:creationId xmlns:a16="http://schemas.microsoft.com/office/drawing/2014/main" id="{82398D27-8E16-1443-9314-E30F482EC980}"/>
              </a:ext>
            </a:extLst>
          </p:cNvPr>
          <p:cNvSpPr txBox="1"/>
          <p:nvPr/>
        </p:nvSpPr>
        <p:spPr>
          <a:xfrm>
            <a:off x="13204957" y="13538629"/>
            <a:ext cx="12970876" cy="738664"/>
          </a:xfrm>
          <a:prstGeom prst="rect">
            <a:avLst/>
          </a:prstGeom>
          <a:noFill/>
        </p:spPr>
        <p:txBody>
          <a:bodyPr wrap="square" rtlCol="0">
            <a:spAutoFit/>
          </a:bodyPr>
          <a:lstStyle/>
          <a:p>
            <a:pPr algn="ctr"/>
            <a:r>
              <a:rPr lang="en-US" sz="4200" dirty="0">
                <a:latin typeface="Times" pitchFamily="2" charset="0"/>
              </a:rPr>
              <a:t>Proper Motion Accuracy vs. Magnitude</a:t>
            </a:r>
          </a:p>
        </p:txBody>
      </p:sp>
      <p:sp>
        <p:nvSpPr>
          <p:cNvPr id="73" name="TextBox 72">
            <a:extLst>
              <a:ext uri="{FF2B5EF4-FFF2-40B4-BE49-F238E27FC236}">
                <a16:creationId xmlns:a16="http://schemas.microsoft.com/office/drawing/2014/main" id="{F55775FE-F77C-764F-A27E-D260F59F949D}"/>
              </a:ext>
            </a:extLst>
          </p:cNvPr>
          <p:cNvSpPr txBox="1"/>
          <p:nvPr/>
        </p:nvSpPr>
        <p:spPr>
          <a:xfrm>
            <a:off x="11913925" y="18434304"/>
            <a:ext cx="14261908" cy="707886"/>
          </a:xfrm>
          <a:prstGeom prst="rect">
            <a:avLst/>
          </a:prstGeom>
          <a:noFill/>
        </p:spPr>
        <p:txBody>
          <a:bodyPr wrap="square" rtlCol="0">
            <a:spAutoFit/>
          </a:bodyPr>
          <a:lstStyle/>
          <a:p>
            <a:pPr algn="ctr"/>
            <a:r>
              <a:rPr lang="en-US" sz="2000" dirty="0">
                <a:latin typeface="Times" pitchFamily="2" charset="0"/>
              </a:rPr>
              <a:t>Fig. 6 and 7 – Proper motions for stars within 0.21° and 3.33° respectively. In red: all stars. In green, all stars that are within the proper motion selection but not the magnitude limit. In blue: all stars that are within the proper motion selection and the magnitude limit</a:t>
            </a:r>
          </a:p>
        </p:txBody>
      </p:sp>
      <p:grpSp>
        <p:nvGrpSpPr>
          <p:cNvPr id="48" name="Group 47">
            <a:extLst>
              <a:ext uri="{FF2B5EF4-FFF2-40B4-BE49-F238E27FC236}">
                <a16:creationId xmlns:a16="http://schemas.microsoft.com/office/drawing/2014/main" id="{EB113BD6-1E06-E749-A7A8-54D91F5911CA}"/>
              </a:ext>
            </a:extLst>
          </p:cNvPr>
          <p:cNvGrpSpPr/>
          <p:nvPr/>
        </p:nvGrpSpPr>
        <p:grpSpPr>
          <a:xfrm>
            <a:off x="6158204" y="29330070"/>
            <a:ext cx="4814596" cy="3125018"/>
            <a:chOff x="6158204" y="29330070"/>
            <a:chExt cx="4814596" cy="3125018"/>
          </a:xfrm>
        </p:grpSpPr>
        <p:pic>
          <p:nvPicPr>
            <p:cNvPr id="27" name="Picture 26">
              <a:extLst>
                <a:ext uri="{FF2B5EF4-FFF2-40B4-BE49-F238E27FC236}">
                  <a16:creationId xmlns:a16="http://schemas.microsoft.com/office/drawing/2014/main" id="{31107D82-EC2C-C94C-911A-7211ECD25FA3}"/>
                </a:ext>
              </a:extLst>
            </p:cNvPr>
            <p:cNvPicPr>
              <a:picLocks noChangeAspect="1"/>
            </p:cNvPicPr>
            <p:nvPr/>
          </p:nvPicPr>
          <p:blipFill rotWithShape="1">
            <a:blip r:embed="rId19"/>
            <a:srcRect l="50004" t="14561"/>
            <a:stretch/>
          </p:blipFill>
          <p:spPr>
            <a:xfrm>
              <a:off x="7315518" y="29330070"/>
              <a:ext cx="3657282" cy="3125018"/>
            </a:xfrm>
            <a:prstGeom prst="rect">
              <a:avLst/>
            </a:prstGeom>
          </p:spPr>
        </p:pic>
        <p:sp>
          <p:nvSpPr>
            <p:cNvPr id="29" name="Oval 28">
              <a:extLst>
                <a:ext uri="{FF2B5EF4-FFF2-40B4-BE49-F238E27FC236}">
                  <a16:creationId xmlns:a16="http://schemas.microsoft.com/office/drawing/2014/main" id="{C9312BF2-C5DD-1940-8196-67AC21D35301}"/>
                </a:ext>
              </a:extLst>
            </p:cNvPr>
            <p:cNvSpPr/>
            <p:nvPr/>
          </p:nvSpPr>
          <p:spPr>
            <a:xfrm>
              <a:off x="9270710" y="31084242"/>
              <a:ext cx="184350" cy="164123"/>
            </a:xfrm>
            <a:prstGeom prst="ellipse">
              <a:avLst/>
            </a:prstGeom>
            <a:noFill/>
            <a:ln>
              <a:solidFill>
                <a:srgbClr val="4082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143CBB4-00C9-3A4E-BECD-4C5306D9F0FE}"/>
                </a:ext>
              </a:extLst>
            </p:cNvPr>
            <p:cNvCxnSpPr>
              <a:cxnSpLocks/>
              <a:endCxn id="29" idx="2"/>
            </p:cNvCxnSpPr>
            <p:nvPr/>
          </p:nvCxnSpPr>
          <p:spPr>
            <a:xfrm flipV="1">
              <a:off x="6158204" y="31166304"/>
              <a:ext cx="3112506" cy="257732"/>
            </a:xfrm>
            <a:prstGeom prst="straightConnector1">
              <a:avLst/>
            </a:prstGeom>
            <a:ln>
              <a:solidFill>
                <a:srgbClr val="4082C1"/>
              </a:solidFill>
              <a:tailEnd type="triangle"/>
            </a:ln>
          </p:spPr>
          <p:style>
            <a:lnRef idx="3">
              <a:schemeClr val="accent5"/>
            </a:lnRef>
            <a:fillRef idx="0">
              <a:schemeClr val="accent5"/>
            </a:fillRef>
            <a:effectRef idx="2">
              <a:schemeClr val="accent5"/>
            </a:effectRef>
            <a:fontRef idx="minor">
              <a:schemeClr val="tx1"/>
            </a:fontRef>
          </p:style>
        </p:cxnSp>
      </p:grpSp>
      <p:sp>
        <p:nvSpPr>
          <p:cNvPr id="45" name="TextBox 44">
            <a:extLst>
              <a:ext uri="{FF2B5EF4-FFF2-40B4-BE49-F238E27FC236}">
                <a16:creationId xmlns:a16="http://schemas.microsoft.com/office/drawing/2014/main" id="{7CD47948-43E9-0641-82D8-2BC7B31704DF}"/>
              </a:ext>
            </a:extLst>
          </p:cNvPr>
          <p:cNvSpPr txBox="1"/>
          <p:nvPr/>
        </p:nvSpPr>
        <p:spPr>
          <a:xfrm>
            <a:off x="507178" y="30392985"/>
            <a:ext cx="5903805" cy="2062103"/>
          </a:xfrm>
          <a:prstGeom prst="rect">
            <a:avLst/>
          </a:prstGeom>
          <a:noFill/>
        </p:spPr>
        <p:txBody>
          <a:bodyPr wrap="square" rtlCol="0">
            <a:spAutoFit/>
          </a:bodyPr>
          <a:lstStyle/>
          <a:p>
            <a:r>
              <a:rPr lang="en-US" sz="3200" dirty="0">
                <a:latin typeface="Times" pitchFamily="2" charset="0"/>
              </a:rPr>
              <a:t>The location of Carina in a half-sky image, where brightness indicates the total amount of light measured by the Gaia satellite.</a:t>
            </a:r>
          </a:p>
        </p:txBody>
      </p:sp>
    </p:spTree>
    <p:extLst>
      <p:ext uri="{BB962C8B-B14F-4D97-AF65-F5344CB8AC3E}">
        <p14:creationId xmlns:p14="http://schemas.microsoft.com/office/powerpoint/2010/main" val="808587651"/>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2223</TotalTime>
  <Words>1296</Words>
  <Application>Microsoft Macintosh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System Font Regular</vt:lpstr>
      <vt:lpstr>Times</vt:lpstr>
      <vt:lpstr>Office Theme</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78</cp:revision>
  <cp:lastPrinted>2018-07-28T16:19:52Z</cp:lastPrinted>
  <dcterms:created xsi:type="dcterms:W3CDTF">2018-07-18T14:49:27Z</dcterms:created>
  <dcterms:modified xsi:type="dcterms:W3CDTF">2018-07-30T17:02:53Z</dcterms:modified>
</cp:coreProperties>
</file>